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39"/>
  </p:notesMasterIdLst>
  <p:sldIdLst>
    <p:sldId id="257" r:id="rId4"/>
    <p:sldId id="258" r:id="rId5"/>
    <p:sldId id="277" r:id="rId6"/>
    <p:sldId id="278" r:id="rId7"/>
    <p:sldId id="275" r:id="rId8"/>
    <p:sldId id="259" r:id="rId9"/>
    <p:sldId id="27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62" r:id="rId19"/>
    <p:sldId id="264" r:id="rId20"/>
    <p:sldId id="260" r:id="rId21"/>
    <p:sldId id="265" r:id="rId22"/>
    <p:sldId id="288" r:id="rId23"/>
    <p:sldId id="279" r:id="rId24"/>
    <p:sldId id="281" r:id="rId25"/>
    <p:sldId id="280" r:id="rId26"/>
    <p:sldId id="283" r:id="rId27"/>
    <p:sldId id="284" r:id="rId28"/>
    <p:sldId id="285" r:id="rId29"/>
    <p:sldId id="282" r:id="rId30"/>
    <p:sldId id="292" r:id="rId31"/>
    <p:sldId id="293" r:id="rId32"/>
    <p:sldId id="286" r:id="rId33"/>
    <p:sldId id="287" r:id="rId34"/>
    <p:sldId id="295" r:id="rId35"/>
    <p:sldId id="289" r:id="rId36"/>
    <p:sldId id="291" r:id="rId37"/>
    <p:sldId id="296" r:id="rId38"/>
  </p:sldIdLst>
  <p:sldSz cx="9144000" cy="5143500" type="screen16x9"/>
  <p:notesSz cx="6858000" cy="9144000"/>
  <p:embeddedFontLst>
    <p:embeddedFont>
      <p:font typeface="Roboto Thin" panose="020B0604020202020204" charset="0"/>
      <p:regular r:id="rId40"/>
      <p:bold r:id="rId41"/>
      <p:italic r:id="rId42"/>
      <p:boldItalic r:id="rId43"/>
    </p:embeddedFont>
    <p:embeddedFont>
      <p:font typeface="Dosis" panose="020B0604020202020204" charset="0"/>
      <p:regular r:id="rId44"/>
      <p:bold r:id="rId45"/>
    </p:embeddedFont>
    <p:embeddedFont>
      <p:font typeface="Roboto Black" panose="020B0604020202020204" charset="0"/>
      <p:bold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268F"/>
    <a:srgbClr val="9082A0"/>
    <a:srgbClr val="476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04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93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73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27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8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6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74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83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55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79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53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989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elelgreatti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Warby Parker</a:t>
            </a:r>
            <a:endParaRPr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Michele Greatti</a:t>
            </a:r>
            <a:b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</a:b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  <a:hlinkClick r:id="rId3"/>
              </a:rPr>
              <a:t>michelelgreatti@gmail.com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June 18, 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268A7-00D0-474B-999A-1D967BE3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2"/>
          <a:stretch/>
        </p:blipFill>
        <p:spPr>
          <a:xfrm>
            <a:off x="0" y="493908"/>
            <a:ext cx="9144000" cy="42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0ED8E-E45F-492A-ABBE-3465DF81D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8"/>
          <a:stretch/>
        </p:blipFill>
        <p:spPr>
          <a:xfrm>
            <a:off x="0" y="500583"/>
            <a:ext cx="9144000" cy="4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4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67742-FB29-4A2E-A7AF-689468C6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9"/>
          <a:stretch/>
        </p:blipFill>
        <p:spPr>
          <a:xfrm>
            <a:off x="0" y="507259"/>
            <a:ext cx="9144000" cy="42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0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4863B-E756-4C47-9DE7-F0E36BEED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2"/>
          <a:stretch/>
        </p:blipFill>
        <p:spPr>
          <a:xfrm>
            <a:off x="0" y="447184"/>
            <a:ext cx="9144000" cy="42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2A8A1-EF24-4DC9-9644-D6A0C3F2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5"/>
          <a:stretch/>
        </p:blipFill>
        <p:spPr>
          <a:xfrm>
            <a:off x="0" y="413816"/>
            <a:ext cx="9144000" cy="42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1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23411-AE7C-46EC-B1AC-E5E4104D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BFAFF-3560-4DFA-A12B-8807E241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35357"/>
            <a:ext cx="8520600" cy="283351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In this Capstone Project, I will analyze different </a:t>
            </a:r>
            <a:r>
              <a:rPr lang="en-US" dirty="0" err="1"/>
              <a:t>Warby</a:t>
            </a:r>
            <a:r>
              <a:rPr lang="en-US" dirty="0"/>
              <a:t> Parker's marketing funnels in order to calculate conversion rates. </a:t>
            </a:r>
          </a:p>
        </p:txBody>
      </p:sp>
    </p:spTree>
    <p:extLst>
      <p:ext uri="{BB962C8B-B14F-4D97-AF65-F5344CB8AC3E}">
        <p14:creationId xmlns:p14="http://schemas.microsoft.com/office/powerpoint/2010/main" val="379129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-10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880948"/>
            <a:ext cx="8589951" cy="36050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selecting all columns from the first 10 rows, I can see what columns the table has.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367101156"/>
              </p:ext>
            </p:extLst>
          </p:nvPr>
        </p:nvGraphicFramePr>
        <p:xfrm>
          <a:off x="166861" y="1361610"/>
          <a:ext cx="8665440" cy="35353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2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124">
                  <a:extLst>
                    <a:ext uri="{9D8B030D-6E8A-4147-A177-3AD203B41FA5}">
                      <a16:colId xmlns:a16="http://schemas.microsoft.com/office/drawing/2014/main" val="1288050378"/>
                    </a:ext>
                  </a:extLst>
                </a:gridCol>
                <a:gridCol w="1495442">
                  <a:extLst>
                    <a:ext uri="{9D8B030D-6E8A-4147-A177-3AD203B41FA5}">
                      <a16:colId xmlns:a16="http://schemas.microsoft.com/office/drawing/2014/main" val="1905407359"/>
                    </a:ext>
                  </a:extLst>
                </a:gridCol>
                <a:gridCol w="1556783">
                  <a:extLst>
                    <a:ext uri="{9D8B030D-6E8A-4147-A177-3AD203B41FA5}">
                      <a16:colId xmlns:a16="http://schemas.microsoft.com/office/drawing/2014/main" val="1954176352"/>
                    </a:ext>
                  </a:extLst>
                </a:gridCol>
              </a:tblGrid>
              <a:tr h="3291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style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fit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shape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color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4e8118dc-bb3d-49bf-85fc-cca8d83232ac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Medium</a:t>
                      </a:r>
                      <a:endParaRPr sz="9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Tortoise</a:t>
                      </a:r>
                      <a:endParaRPr sz="9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291f1cca-e507-48be-b063-002b14906468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Narrow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Round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Black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75122300-0736-4087-b6d8-c0c5373a1a04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Wide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Two-Tone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75bc6ebd-40cd-4e1d-a301-27ddd93b12e2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Narrow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Square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Two-Tone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ce965c4d-7a2b-4db6-9847-601747fa7812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Wide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Black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28867d12-27a6-4e6a-a5fb-8bb5440117ae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Narrow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Black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5a7a7e13-fbcf-46e4-9093-79799649d6c5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	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Wide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Tortoise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0143cb8b-bb81-4916-9750-ce956c9f9bd9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Wide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Two-Tone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a4ccc1b3-cbb6-449c-b7a5-03af42c97433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I'm not sure. Let's skip it.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Square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Tortoise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54402388"/>
                  </a:ext>
                </a:extLst>
              </a:tr>
              <a:tr h="3141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b1dded76-cd60-4222-82cb-f6d464104298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Women's Styles	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Narrow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Rectangular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Crystal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1309891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89F6BB0-0F15-4AD5-95FB-907DDCE07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</a:blip>
          <a:srcRect r="75455"/>
          <a:stretch/>
        </p:blipFill>
        <p:spPr>
          <a:xfrm>
            <a:off x="7432922" y="542590"/>
            <a:ext cx="950191" cy="6767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121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851366"/>
            <a:ext cx="3870900" cy="3686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DISTINCT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question;</a:t>
            </a:r>
            <a:endParaRPr sz="900" b="0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851366"/>
            <a:ext cx="4920900" cy="15644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will "give up" at different points in the survey. We can analyze how many users move from Question 1 to Question 2, etc.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creating a quiz funnel using the GROUP BY command, we can see the number of responses for each question. Looks like 500 people started the quiz, and 270 ended it.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/>
          </p:nvPr>
        </p:nvGraphicFramePr>
        <p:xfrm>
          <a:off x="177975" y="2455219"/>
          <a:ext cx="4920900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452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COUNT(DISTINCT </a:t>
                      </a: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1. What are you looking for?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2. What's your fit?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475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3. Which shapes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4. Which colors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361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5. When was your last eye exam?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270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3115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1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21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986834"/>
            <a:ext cx="8520600" cy="156948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Excel, I calculated the percentage of users who answered each question.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questions which have lower completion rates are #3 and #5.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is likely because users may not want to limit their options by choosing a shape, and they may not remember when they last had an eye exam.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236990152"/>
              </p:ext>
            </p:extLst>
          </p:nvPr>
        </p:nvGraphicFramePr>
        <p:xfrm>
          <a:off x="177974" y="2649758"/>
          <a:ext cx="8654326" cy="208236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485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195">
                  <a:extLst>
                    <a:ext uri="{9D8B030D-6E8A-4147-A177-3AD203B41FA5}">
                      <a16:colId xmlns:a16="http://schemas.microsoft.com/office/drawing/2014/main" val="312103530"/>
                    </a:ext>
                  </a:extLst>
                </a:gridCol>
              </a:tblGrid>
              <a:tr h="4338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COUNT(DISTINCT </a:t>
                      </a: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Percent Completing this question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Percent of total visitors (500)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1. What are you looking for?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100%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100%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2. What's your fit?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475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95%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95%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3. Which shapes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80%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76%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4. Which colors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361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95%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72%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5. When was your last eye exam?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270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75%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54%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547282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Home Try-On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48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479764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ting</a:t>
            </a: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familiar with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8B814-1B17-4C17-8807-0D2D6845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863" y="266977"/>
            <a:ext cx="8520600" cy="321396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After taking the quiz, users are encouraged to try 3 or 5 pairs at home before selecting the perfect pair to keep and wear.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0881C-DB2A-4A8F-AE18-69EA31C3F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0"/>
          <a:stretch/>
        </p:blipFill>
        <p:spPr>
          <a:xfrm>
            <a:off x="854329" y="1435544"/>
            <a:ext cx="7622225" cy="34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6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8454-FDEE-4307-B7C1-88A52E75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8199887" cy="4090800"/>
          </a:xfrm>
        </p:spPr>
        <p:txBody>
          <a:bodyPr/>
          <a:lstStyle/>
          <a:p>
            <a:pPr algn="ctr"/>
            <a:r>
              <a:rPr lang="en-US" sz="2800" b="1" dirty="0" err="1"/>
              <a:t>Warby</a:t>
            </a:r>
            <a:r>
              <a:rPr lang="en-US" sz="2800" b="1" dirty="0"/>
              <a:t> Parker’s “purchase funnel” is: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Take the Style Quiz → </a:t>
            </a:r>
            <a:r>
              <a:rPr lang="en-US" sz="2400" dirty="0">
                <a:solidFill>
                  <a:srgbClr val="7030A0"/>
                </a:solidFill>
              </a:rPr>
              <a:t>Home Try-On →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Purchase the Perfect Pair of Glasses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During the Home Try-On stage, we will be conducting an A/B Test: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50% of the users will get 3 pairs to try on</a:t>
            </a:r>
            <a:br>
              <a:rPr lang="en-US" sz="2400" dirty="0"/>
            </a:br>
            <a:r>
              <a:rPr lang="en-US" sz="2400" dirty="0"/>
              <a:t>50% of the users will get 5 pairs to try on</a:t>
            </a:r>
          </a:p>
        </p:txBody>
      </p:sp>
    </p:spTree>
    <p:extLst>
      <p:ext uri="{BB962C8B-B14F-4D97-AF65-F5344CB8AC3E}">
        <p14:creationId xmlns:p14="http://schemas.microsoft.com/office/powerpoint/2010/main" val="167442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121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99124" y="825421"/>
            <a:ext cx="3870900" cy="37265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LIMIT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solidFill>
                <a:srgbClr val="00B0F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LIMIT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solidFill>
                <a:srgbClr val="00B0F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LIMIT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0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1238"/>
            <a:ext cx="4920900" cy="34907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Let's find out whether or not users who get more pairs to try on at home will be more likely to make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data will be distributed across three tables: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quiz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By running multiple queries, we can examine the first five rows of each table.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16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DEB614-5EF9-4686-9B54-FA3D761C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740861" cy="572700"/>
          </a:xfrm>
        </p:spPr>
        <p:txBody>
          <a:bodyPr/>
          <a:lstStyle/>
          <a:p>
            <a:r>
              <a:rPr lang="en-US" dirty="0"/>
              <a:t>Query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6E791-7145-4B48-A6CB-F4B323140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4" t="19689" r="1752" b="16624"/>
          <a:stretch/>
        </p:blipFill>
        <p:spPr>
          <a:xfrm>
            <a:off x="311700" y="1515100"/>
            <a:ext cx="4939095" cy="310362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5B4ED2-A44F-49E8-B2E8-9A354B7E62DE}"/>
              </a:ext>
            </a:extLst>
          </p:cNvPr>
          <p:cNvCxnSpPr/>
          <p:nvPr/>
        </p:nvCxnSpPr>
        <p:spPr>
          <a:xfrm flipV="1">
            <a:off x="5119304" y="1017725"/>
            <a:ext cx="1014518" cy="74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0294F8-4272-497C-A63A-4DD5B20CF5EC}"/>
              </a:ext>
            </a:extLst>
          </p:cNvPr>
          <p:cNvCxnSpPr/>
          <p:nvPr/>
        </p:nvCxnSpPr>
        <p:spPr>
          <a:xfrm>
            <a:off x="5119304" y="2736526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8BB5AA-61BA-43D2-B703-0B24E88CB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4" y="3714464"/>
            <a:ext cx="993734" cy="158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31E52-9BC9-4C2A-BA50-F6F90A7D5B50}"/>
              </a:ext>
            </a:extLst>
          </p:cNvPr>
          <p:cNvSpPr txBox="1"/>
          <p:nvPr/>
        </p:nvSpPr>
        <p:spPr>
          <a:xfrm>
            <a:off x="6273985" y="792097"/>
            <a:ext cx="1301519" cy="3091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Table: quiz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43804-72A2-48F6-B509-D7FB758F7E70}"/>
              </a:ext>
            </a:extLst>
          </p:cNvPr>
          <p:cNvSpPr txBox="1"/>
          <p:nvPr/>
        </p:nvSpPr>
        <p:spPr>
          <a:xfrm>
            <a:off x="6180543" y="2496245"/>
            <a:ext cx="227598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Table: </a:t>
            </a:r>
            <a:r>
              <a:rPr lang="en-US" dirty="0" err="1"/>
              <a:t>home_try_on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72A89-EAE7-4A73-A560-D12499ED9C4E}"/>
              </a:ext>
            </a:extLst>
          </p:cNvPr>
          <p:cNvSpPr txBox="1"/>
          <p:nvPr/>
        </p:nvSpPr>
        <p:spPr>
          <a:xfrm>
            <a:off x="6273985" y="3644251"/>
            <a:ext cx="2135825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Table: purchase</a:t>
            </a:r>
          </a:p>
        </p:txBody>
      </p:sp>
    </p:spTree>
    <p:extLst>
      <p:ext uri="{BB962C8B-B14F-4D97-AF65-F5344CB8AC3E}">
        <p14:creationId xmlns:p14="http://schemas.microsoft.com/office/powerpoint/2010/main" val="224269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121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54759" y="1122723"/>
            <a:ext cx="8545535" cy="13148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To create a new table with the following layout, we will need to use a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LEFT JOIN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to combine the three tables, starting with the browse and end with the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32CE5E-82D8-4C83-AB8E-10A8F4F5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64458"/>
              </p:ext>
            </p:extLst>
          </p:nvPr>
        </p:nvGraphicFramePr>
        <p:xfrm>
          <a:off x="2058386" y="2437590"/>
          <a:ext cx="4738282" cy="1483360"/>
        </p:xfrm>
        <a:graphic>
          <a:graphicData uri="http://schemas.openxmlformats.org/drawingml/2006/table">
            <a:tbl>
              <a:tblPr firstRow="1" bandRow="1">
                <a:tableStyleId>{41C52BF7-F10D-42DD-8479-FF2DDF1A0279}</a:tableStyleId>
              </a:tblPr>
              <a:tblGrid>
                <a:gridCol w="852080">
                  <a:extLst>
                    <a:ext uri="{9D8B030D-6E8A-4147-A177-3AD203B41FA5}">
                      <a16:colId xmlns:a16="http://schemas.microsoft.com/office/drawing/2014/main" val="695503223"/>
                    </a:ext>
                  </a:extLst>
                </a:gridCol>
                <a:gridCol w="1243699">
                  <a:extLst>
                    <a:ext uri="{9D8B030D-6E8A-4147-A177-3AD203B41FA5}">
                      <a16:colId xmlns:a16="http://schemas.microsoft.com/office/drawing/2014/main" val="2482126130"/>
                    </a:ext>
                  </a:extLst>
                </a:gridCol>
                <a:gridCol w="1319394">
                  <a:extLst>
                    <a:ext uri="{9D8B030D-6E8A-4147-A177-3AD203B41FA5}">
                      <a16:colId xmlns:a16="http://schemas.microsoft.com/office/drawing/2014/main" val="299984648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59572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Is_home_try_on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Number_of_pairs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Is_purchase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8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4e8118dc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38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291f1cca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3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75122300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Fasle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98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07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4585-3B10-428B-8BCE-0D604312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part one</a:t>
            </a:r>
          </a:p>
        </p:txBody>
      </p:sp>
      <p:sp>
        <p:nvSpPr>
          <p:cNvPr id="3" name="Shape 323">
            <a:extLst>
              <a:ext uri="{FF2B5EF4-FFF2-40B4-BE49-F238E27FC236}">
                <a16:creationId xmlns:a16="http://schemas.microsoft.com/office/drawing/2014/main" id="{DFD908E1-C8F5-41E0-9C42-D91F0C35261A}"/>
              </a:ext>
            </a:extLst>
          </p:cNvPr>
          <p:cNvSpPr txBox="1"/>
          <p:nvPr/>
        </p:nvSpPr>
        <p:spPr>
          <a:xfrm>
            <a:off x="2536524" y="1492868"/>
            <a:ext cx="3563876" cy="2945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IS NOT </a:t>
            </a:r>
            <a:r>
              <a:rPr lang="en-US" sz="9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.number_of_pairs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IS NOT </a:t>
            </a:r>
            <a:r>
              <a:rPr lang="en-US" sz="9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quiz q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JOIN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endParaRPr lang="en-US" sz="900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JOIN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purchase p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endParaRPr lang="en-US" sz="900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LIMIT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0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559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ADA74-FB0E-4A15-8303-589B72AB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8166515" cy="4090800"/>
          </a:xfrm>
        </p:spPr>
        <p:txBody>
          <a:bodyPr/>
          <a:lstStyle/>
          <a:p>
            <a:r>
              <a:rPr lang="en-US" sz="1600" dirty="0"/>
              <a:t>Each row will represent a single user from the browse table: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	- If the user has any entries in </a:t>
            </a:r>
            <a:r>
              <a:rPr lang="en-US" sz="1600" b="1" dirty="0" err="1">
                <a:highlight>
                  <a:srgbClr val="C0C0C0"/>
                </a:highlight>
              </a:rPr>
              <a:t>home_try_on</a:t>
            </a:r>
            <a:r>
              <a:rPr lang="en-US" sz="1600" dirty="0"/>
              <a:t>, then </a:t>
            </a:r>
            <a:r>
              <a:rPr lang="en-US" sz="1600" b="1" dirty="0" err="1">
                <a:highlight>
                  <a:srgbClr val="C0C0C0"/>
                </a:highlight>
              </a:rPr>
              <a:t>is_home_try_on</a:t>
            </a:r>
            <a:r>
              <a:rPr lang="en-US" sz="1600" b="1" dirty="0">
                <a:highlight>
                  <a:srgbClr val="C0C0C0"/>
                </a:highlight>
              </a:rPr>
              <a:t> </a:t>
            </a:r>
            <a:r>
              <a:rPr lang="en-US" sz="1600" dirty="0"/>
              <a:t>will be 'True’.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	- </a:t>
            </a:r>
            <a:r>
              <a:rPr lang="en-US" sz="1600" b="1" dirty="0" err="1">
                <a:highlight>
                  <a:srgbClr val="C0C0C0"/>
                </a:highlight>
              </a:rPr>
              <a:t>number_of_pairs</a:t>
            </a:r>
            <a:r>
              <a:rPr lang="en-US" sz="1600" b="1" dirty="0">
                <a:highlight>
                  <a:srgbClr val="C0C0C0"/>
                </a:highlight>
              </a:rPr>
              <a:t> </a:t>
            </a:r>
            <a:r>
              <a:rPr lang="en-US" sz="1600" dirty="0"/>
              <a:t>comes from </a:t>
            </a:r>
            <a:r>
              <a:rPr lang="en-US" sz="1600" b="1" dirty="0" err="1">
                <a:highlight>
                  <a:srgbClr val="C0C0C0"/>
                </a:highlight>
              </a:rPr>
              <a:t>home_try_on</a:t>
            </a:r>
            <a:r>
              <a:rPr lang="en-US" sz="1600" b="1" dirty="0">
                <a:highlight>
                  <a:srgbClr val="C0C0C0"/>
                </a:highlight>
              </a:rPr>
              <a:t> </a:t>
            </a:r>
            <a:r>
              <a:rPr lang="en-US" sz="1600" dirty="0"/>
              <a:t>table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	- If the user has any entries in </a:t>
            </a:r>
            <a:r>
              <a:rPr lang="en-US" sz="1600" b="1" dirty="0" err="1">
                <a:highlight>
                  <a:srgbClr val="C0C0C0"/>
                </a:highlight>
              </a:rPr>
              <a:t>is_purchase</a:t>
            </a:r>
            <a:r>
              <a:rPr lang="en-US" sz="1600" dirty="0"/>
              <a:t>, then </a:t>
            </a:r>
            <a:r>
              <a:rPr lang="en-US" sz="1600" b="1" dirty="0" err="1">
                <a:highlight>
                  <a:srgbClr val="C0C0C0"/>
                </a:highlight>
              </a:rPr>
              <a:t>is_purchase</a:t>
            </a:r>
            <a:r>
              <a:rPr lang="en-US" sz="1600" b="1" dirty="0">
                <a:highlight>
                  <a:srgbClr val="C0C0C0"/>
                </a:highlight>
              </a:rPr>
              <a:t> </a:t>
            </a:r>
            <a:r>
              <a:rPr lang="en-US" sz="1600" dirty="0"/>
              <a:t>will be 'True'.</a:t>
            </a:r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800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007DB-4422-4B21-A680-6493B749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E7E08-FEDC-470D-B475-F66CA31D5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2" t="19689" r="1387" b="40866"/>
          <a:stretch/>
        </p:blipFill>
        <p:spPr>
          <a:xfrm>
            <a:off x="1546529" y="1788753"/>
            <a:ext cx="6050942" cy="2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20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4585-3B10-428B-8BCE-0D604312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part two</a:t>
            </a:r>
          </a:p>
        </p:txBody>
      </p:sp>
      <p:sp>
        <p:nvSpPr>
          <p:cNvPr id="3" name="Shape 323">
            <a:extLst>
              <a:ext uri="{FF2B5EF4-FFF2-40B4-BE49-F238E27FC236}">
                <a16:creationId xmlns:a16="http://schemas.microsoft.com/office/drawing/2014/main" id="{DFD908E1-C8F5-41E0-9C42-D91F0C35261A}"/>
              </a:ext>
            </a:extLst>
          </p:cNvPr>
          <p:cNvSpPr txBox="1"/>
          <p:nvPr/>
        </p:nvSpPr>
        <p:spPr>
          <a:xfrm>
            <a:off x="2626513" y="1017725"/>
            <a:ext cx="3890974" cy="40046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with funnels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IS NOT </a:t>
            </a:r>
            <a:r>
              <a:rPr lang="en-US" sz="9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.number_of_pairs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IS NOT </a:t>
            </a:r>
            <a:r>
              <a:rPr lang="en-US" sz="90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quiz q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JOIN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endParaRPr lang="en-US" sz="900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JOIN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purchase p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-US" sz="9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Try_On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 SUM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COUNT(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'HOME_TRY_ON'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/ SUM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rgbClr val="CA268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-US" sz="900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try_on_to_purchase</a:t>
            </a:r>
            <a:r>
              <a:rPr lang="en-US" sz="9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funnels;</a:t>
            </a:r>
            <a:endParaRPr sz="900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8424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007DB-4422-4B21-A680-6493B749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82426-E1CD-4796-B7F0-5BFBE44AD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96" t="19278" r="1387" b="70724"/>
          <a:stretch/>
        </p:blipFill>
        <p:spPr>
          <a:xfrm>
            <a:off x="1510520" y="2155849"/>
            <a:ext cx="5557725" cy="6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9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F07578-4ECA-4FF2-A53D-0C758EBD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Who/What is </a:t>
            </a:r>
            <a:r>
              <a:rPr lang="en-US" dirty="0" err="1"/>
              <a:t>Warby</a:t>
            </a:r>
            <a:r>
              <a:rPr lang="en-US" dirty="0"/>
              <a:t> Parker?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48D25-92A8-491F-8183-7CADB653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4983"/>
            <a:ext cx="8520600" cy="3153891"/>
          </a:xfrm>
        </p:spPr>
        <p:txBody>
          <a:bodyPr/>
          <a:lstStyle/>
          <a:p>
            <a:r>
              <a:rPr lang="en-US" dirty="0" err="1"/>
              <a:t>Warby</a:t>
            </a:r>
            <a:r>
              <a:rPr lang="en-US" dirty="0"/>
              <a:t> Parker is a transformative lifestyle brand with a lofty objective: to offer designer eyewear at a revolutionary price while leading the way for socially conscious businesses.</a:t>
            </a:r>
          </a:p>
          <a:p>
            <a:r>
              <a:rPr lang="en-US" dirty="0"/>
              <a:t>For every pair of eyeglasses and sunglasses sold, a pair is distributed to someone in need.</a:t>
            </a:r>
          </a:p>
        </p:txBody>
      </p:sp>
    </p:spTree>
    <p:extLst>
      <p:ext uri="{BB962C8B-B14F-4D97-AF65-F5344CB8AC3E}">
        <p14:creationId xmlns:p14="http://schemas.microsoft.com/office/powerpoint/2010/main" val="158411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5CFF53-A75D-4312-903D-D857A871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51" y="2327551"/>
            <a:ext cx="8520600" cy="1963500"/>
          </a:xfrm>
        </p:spPr>
        <p:txBody>
          <a:bodyPr/>
          <a:lstStyle/>
          <a:p>
            <a:r>
              <a:rPr lang="en-US" dirty="0"/>
              <a:t>What does it all mean?</a:t>
            </a:r>
          </a:p>
        </p:txBody>
      </p:sp>
    </p:spTree>
    <p:extLst>
      <p:ext uri="{BB962C8B-B14F-4D97-AF65-F5344CB8AC3E}">
        <p14:creationId xmlns:p14="http://schemas.microsoft.com/office/powerpoint/2010/main" val="19460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352D3-D012-4369-97A2-BAEA3B3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Analysis:: actionable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832D-5A2D-4F12-87C0-4B4EDCBD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88870"/>
            <a:ext cx="8520600" cy="2509593"/>
          </a:xfrm>
        </p:spPr>
        <p:txBody>
          <a:bodyPr/>
          <a:lstStyle/>
          <a:p>
            <a:r>
              <a:rPr lang="en-US" dirty="0"/>
              <a:t>Using what we found, we can calculate conversion rates by aggregating across all rows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E6880A-6C81-4693-A86C-5841ECA6A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7" b="39876"/>
          <a:stretch/>
        </p:blipFill>
        <p:spPr>
          <a:xfrm>
            <a:off x="6380776" y="3472007"/>
            <a:ext cx="2591773" cy="15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352D3-D012-4369-97A2-BAEA3B3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Analysis:: actionable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832D-5A2D-4F12-87C0-4B4EDCBD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245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quiz to try-on:</a:t>
            </a:r>
          </a:p>
          <a:p>
            <a:pPr lvl="1"/>
            <a:r>
              <a:rPr lang="en-US" dirty="0"/>
              <a:t>We had 1,000 to start, 750 pairs were tried on at home. (75%)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A8D40-12CA-4453-BA62-6B57D6E7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31" y="1441232"/>
            <a:ext cx="5553937" cy="658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52789-9C9E-4858-9B54-B20F97B06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296" y="4100994"/>
            <a:ext cx="3328704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4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352D3-D012-4369-97A2-BAEA3B3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Analysis:: actionable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832D-5A2D-4F12-87C0-4B4EDCBD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1517"/>
            <a:ext cx="8520600" cy="3267357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home_try_on</a:t>
            </a:r>
            <a:r>
              <a:rPr lang="en-US" dirty="0"/>
              <a:t> to purchase:</a:t>
            </a:r>
          </a:p>
          <a:p>
            <a:pPr lvl="1"/>
            <a:r>
              <a:rPr lang="en-US" dirty="0"/>
              <a:t>Of those 750 that were tried, 495 were purchased (66%)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FC3AE-4C2B-4ECD-8541-B6CED6F7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0866"/>
            <a:ext cx="9144000" cy="14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5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352D3-D012-4369-97A2-BAEA3B3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Analysis:: actionable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832D-5A2D-4F12-87C0-4B4EDCBDC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use the original tables to calculate things like:</a:t>
            </a:r>
          </a:p>
          <a:p>
            <a:pPr lvl="1"/>
            <a:r>
              <a:rPr lang="en-US" dirty="0"/>
              <a:t>The most common results of the style quiz.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7FDE-FA8E-4D10-873A-94EA28F9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38" t="19278" r="1241" b="63876"/>
          <a:stretch/>
        </p:blipFill>
        <p:spPr>
          <a:xfrm>
            <a:off x="2409478" y="2129151"/>
            <a:ext cx="5332888" cy="820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FE3DC-58B9-4260-859F-331B5CFE5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2" t="26126" r="54890" b="59082"/>
          <a:stretch/>
        </p:blipFill>
        <p:spPr>
          <a:xfrm>
            <a:off x="311700" y="2179209"/>
            <a:ext cx="1735358" cy="72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306DB-D0E5-41E0-B303-E83104663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30" y="3672332"/>
            <a:ext cx="2920237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1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1352D3-D012-4369-97A2-BAEA3B3F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Analysis:: actionable 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832D-5A2D-4F12-87C0-4B4EDCBDC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top ten most common types of purchase made.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9373-7767-496D-B4E9-35E4A88A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35" y="4273221"/>
            <a:ext cx="768898" cy="768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20C23-BAD6-4135-91A6-AB74E432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6" t="24893" r="57079" b="55247"/>
          <a:stretch/>
        </p:blipFill>
        <p:spPr>
          <a:xfrm>
            <a:off x="5279493" y="4283423"/>
            <a:ext cx="1835474" cy="762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B7237F-DC54-47E1-9DF8-DA1180C45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78" t="25852" r="54963" b="47166"/>
          <a:stretch/>
        </p:blipFill>
        <p:spPr>
          <a:xfrm>
            <a:off x="427164" y="2042383"/>
            <a:ext cx="1715335" cy="1314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EC540-F5D3-4BD8-BA70-18BA180AD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8" t="19415" r="1240" b="40593"/>
          <a:stretch/>
        </p:blipFill>
        <p:spPr>
          <a:xfrm>
            <a:off x="2433498" y="1815450"/>
            <a:ext cx="6514266" cy="1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8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B7071F-57F6-4BE6-B366-77EF64E1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7786071" cy="4090800"/>
          </a:xfrm>
        </p:spPr>
        <p:txBody>
          <a:bodyPr/>
          <a:lstStyle/>
          <a:p>
            <a:r>
              <a:rPr lang="en-US" sz="2800" dirty="0"/>
              <a:t>Upon landing on </a:t>
            </a:r>
            <a:r>
              <a:rPr lang="en-US" sz="2800" dirty="0" err="1"/>
              <a:t>Warby</a:t>
            </a:r>
            <a:r>
              <a:rPr lang="en-US" sz="2800" dirty="0"/>
              <a:t>  Parker’s main page, a visitor is prompted to take a quiz to determine what types of glasses he/she might like to test at home.</a:t>
            </a:r>
          </a:p>
        </p:txBody>
      </p:sp>
    </p:spTree>
    <p:extLst>
      <p:ext uri="{BB962C8B-B14F-4D97-AF65-F5344CB8AC3E}">
        <p14:creationId xmlns:p14="http://schemas.microsoft.com/office/powerpoint/2010/main" val="10067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E786B-7D2C-4A46-AF38-EFB66DAA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"/>
            <a:ext cx="9144000" cy="48101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6A7676-67B8-46C1-91AB-9D4A3CE6FB54}"/>
              </a:ext>
            </a:extLst>
          </p:cNvPr>
          <p:cNvSpPr/>
          <p:nvPr/>
        </p:nvSpPr>
        <p:spPr>
          <a:xfrm>
            <a:off x="1455031" y="4298346"/>
            <a:ext cx="840981" cy="46053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37A87D-EC7B-44F2-A13F-FD9198C67C25}"/>
              </a:ext>
            </a:extLst>
          </p:cNvPr>
          <p:cNvSpPr/>
          <p:nvPr/>
        </p:nvSpPr>
        <p:spPr>
          <a:xfrm>
            <a:off x="460537" y="4278322"/>
            <a:ext cx="774237" cy="480561"/>
          </a:xfrm>
          <a:prstGeom prst="rightArrow">
            <a:avLst/>
          </a:prstGeom>
          <a:solidFill>
            <a:srgbClr val="9082A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9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768729"/>
            <a:ext cx="8812513" cy="328038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buSzPts val="1200"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To help users find their perfect frame, Warby Parker has a Style Quiz that has the following 6 questions:</a:t>
            </a:r>
          </a:p>
          <a:p>
            <a:pPr lvl="0" algn="ctr">
              <a:lnSpc>
                <a:spcPct val="115000"/>
              </a:lnSpc>
              <a:buSzPts val="1200"/>
            </a:pPr>
            <a:endParaRPr lang="en-US" sz="3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309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E71C8-DE5C-4B3F-AEF9-161A68CF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4" b="548"/>
          <a:stretch/>
        </p:blipFill>
        <p:spPr>
          <a:xfrm>
            <a:off x="0" y="540631"/>
            <a:ext cx="9144000" cy="41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8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D7E8B-AFBA-4B34-8C30-65B8F7D9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8"/>
          <a:stretch/>
        </p:blipFill>
        <p:spPr>
          <a:xfrm>
            <a:off x="0" y="413815"/>
            <a:ext cx="9144000" cy="4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0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1177</Words>
  <Application>Microsoft Office PowerPoint</Application>
  <PresentationFormat>On-screen Show (16:9)</PresentationFormat>
  <Paragraphs>218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Roboto Thin</vt:lpstr>
      <vt:lpstr>Dosis</vt:lpstr>
      <vt:lpstr>Roboto Black</vt:lpstr>
      <vt:lpstr>Courier New</vt:lpstr>
      <vt:lpstr>Arial</vt:lpstr>
      <vt:lpstr>Roboto</vt:lpstr>
      <vt:lpstr>Simple Light</vt:lpstr>
      <vt:lpstr>Simple Light</vt:lpstr>
      <vt:lpstr>Simple Light</vt:lpstr>
      <vt:lpstr>PowerPoint Presentation</vt:lpstr>
      <vt:lpstr>Table of Contents</vt:lpstr>
      <vt:lpstr>Who/What is Warby Parker?</vt:lpstr>
      <vt:lpstr>Upon landing on Warby  Parker’s main page, a visitor is prompted to take a quiz to determine what types of glasses he/she might like to test at home.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Warby Parker’s “purchase funnel” is:  Take the Style Quiz → Home Try-On →  Purchase the Perfect Pair of Glasses  During the Home Try-On stage, we will be conducting an A/B Test:  50% of the users will get 3 pairs to try on 50% of the users will get 5 pairs to try on</vt:lpstr>
      <vt:lpstr>PowerPoint Presentation</vt:lpstr>
      <vt:lpstr>Query Results</vt:lpstr>
      <vt:lpstr>PowerPoint Presentation</vt:lpstr>
      <vt:lpstr>Code, part one</vt:lpstr>
      <vt:lpstr>Each row will represent a single user from the browse table:   - If the user has any entries in home_try_on, then is_home_try_on will be 'True’.   - number_of_pairs comes from home_try_on table   - If the user has any entries in is_purchase, then is_purchase will be 'True'. </vt:lpstr>
      <vt:lpstr>Query Results</vt:lpstr>
      <vt:lpstr>Code, part two</vt:lpstr>
      <vt:lpstr>Query Results</vt:lpstr>
      <vt:lpstr>What does it all mean?</vt:lpstr>
      <vt:lpstr>Analysis:: actionable insight</vt:lpstr>
      <vt:lpstr>Analysis:: actionable insight</vt:lpstr>
      <vt:lpstr>Analysis:: actionable insight</vt:lpstr>
      <vt:lpstr>Analysis:: actionable insight</vt:lpstr>
      <vt:lpstr>Analysis:: actionable insight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Michele Greatti</dc:creator>
  <cp:lastModifiedBy>Michele Greatti</cp:lastModifiedBy>
  <cp:revision>54</cp:revision>
  <dcterms:modified xsi:type="dcterms:W3CDTF">2018-06-20T19:31:23Z</dcterms:modified>
</cp:coreProperties>
</file>